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9" r:id="rId2"/>
    <p:sldId id="257" r:id="rId3"/>
    <p:sldId id="258" r:id="rId4"/>
    <p:sldId id="262" r:id="rId5"/>
    <p:sldId id="263" r:id="rId6"/>
    <p:sldId id="264" r:id="rId7"/>
    <p:sldId id="265" r:id="rId8"/>
    <p:sldId id="266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ian Coleman" initials="DEC" lastIdx="1" clrIdx="0"/>
  <p:cmAuthor id="1" name="Anne Talvacchio" initials="AMT" lastIdx="11" clrIdx="1"/>
  <p:cmAuthor id="2" name="Kevin Gotchet" initials="KG" lastIdx="3" clrIdx="2"/>
  <p:cmAuthor id="3" name="William Bosshardt" initials="WB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E4701E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708" y="-2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Autofit/>
          </a:bodyPr>
          <a:lstStyle>
            <a:lvl1pPr>
              <a:tabLst/>
              <a:defRPr sz="3600" b="1" cap="none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19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ECONOMIC GROWTH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19-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81100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cap="small" baseline="0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cap="small" dirty="0" smtClean="0">
                <a:solidFill>
                  <a:schemeClr val="bg1"/>
                </a:solidFill>
                <a:latin typeface="Trade Gothic LT Std" pitchFamily="34" charset="0"/>
              </a:rPr>
              <a:t>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EDITION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4068"/>
            <a:ext cx="8229600" cy="718932"/>
          </a:xfrm>
        </p:spPr>
        <p:txBody>
          <a:bodyPr/>
          <a:lstStyle/>
          <a:p>
            <a:r>
              <a:rPr lang="en-US" i="1" cap="none" dirty="0" smtClean="0"/>
              <a:t>New York Times </a:t>
            </a:r>
            <a:r>
              <a:rPr lang="en-US" cap="none" dirty="0" smtClean="0"/>
              <a:t>Headlines 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600200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Last Quarter’s Growth Is Revised                          Down Sharply—9.28.2012</a:t>
            </a:r>
          </a:p>
          <a:p>
            <a:r>
              <a:rPr lang="en-US" dirty="0" smtClean="0"/>
              <a:t>U.S. Growth Revised Up, but Year-End Slowdown Is Feared—11.30.2012</a:t>
            </a:r>
          </a:p>
          <a:p>
            <a:r>
              <a:rPr lang="en-US" dirty="0" smtClean="0"/>
              <a:t>U.S. Economy Expanded Slightly in                  4th Quarter—3.1.2013</a:t>
            </a:r>
          </a:p>
          <a:p>
            <a:r>
              <a:rPr lang="en-US" dirty="0" smtClean="0"/>
              <a:t>Economy Grows Despite Tax Rise and  Spending Cuts—3.29.2013</a:t>
            </a:r>
          </a:p>
          <a:p>
            <a:r>
              <a:rPr lang="en-US" dirty="0" smtClean="0"/>
              <a:t>Federal Cuts Are Concern in Modest                U.S. Growth—4.27.2013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52500" y="1676400"/>
            <a:ext cx="7239000" cy="427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1149590" y="493954"/>
            <a:ext cx="68448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/>
              <a:t>Real GDP in the United States </a:t>
            </a:r>
          </a:p>
          <a:p>
            <a:pPr algn="ctr"/>
            <a:r>
              <a:rPr lang="en-US" sz="3600" b="1" dirty="0" smtClean="0"/>
              <a:t>Since 1940</a:t>
            </a:r>
            <a:endParaRPr lang="en-US" sz="3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95040"/>
            <a:ext cx="8229600" cy="795132"/>
          </a:xfrm>
        </p:spPr>
        <p:txBody>
          <a:bodyPr/>
          <a:lstStyle/>
          <a:p>
            <a:r>
              <a:rPr lang="en-US" cap="none" dirty="0" smtClean="0"/>
              <a:t>Which Country Is Better Off?</a:t>
            </a:r>
            <a:endParaRPr lang="en-US" cap="non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095500"/>
          <a:ext cx="8229600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66675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Country A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Country B 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Country</a:t>
                      </a:r>
                      <a:r>
                        <a:rPr lang="en-US" sz="2800" baseline="0" dirty="0" smtClean="0"/>
                        <a:t> C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 smtClean="0"/>
                        <a:t>GDP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$1,500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$2,500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$3,000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algn="l"/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algn="l"/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cap="none" dirty="0" smtClean="0"/>
              <a:t>Which Country Has the Highest</a:t>
            </a:r>
            <a:br>
              <a:rPr lang="en-US" cap="none" dirty="0" smtClean="0"/>
            </a:br>
            <a:r>
              <a:rPr lang="en-US" cap="none" dirty="0" smtClean="0"/>
              <a:t>Standard of Living?</a:t>
            </a:r>
            <a:endParaRPr lang="en-US" cap="non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2093976"/>
          <a:ext cx="8229600" cy="2670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6675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Country A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Country B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Country C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667512"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 smtClean="0"/>
                        <a:t>GDP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$1,500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$2,500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$3,000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667512"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 smtClean="0"/>
                        <a:t>Population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6675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6896"/>
            <a:ext cx="8229600" cy="795132"/>
          </a:xfrm>
        </p:spPr>
        <p:txBody>
          <a:bodyPr/>
          <a:lstStyle/>
          <a:p>
            <a:r>
              <a:rPr lang="en-US" cap="none" dirty="0" smtClean="0"/>
              <a:t>GDP per Capita</a:t>
            </a:r>
            <a:endParaRPr lang="en-US" cap="non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2123542394"/>
              </p:ext>
            </p:extLst>
          </p:nvPr>
        </p:nvGraphicFramePr>
        <p:xfrm>
          <a:off x="457200" y="2093976"/>
          <a:ext cx="8229600" cy="2670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667512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Country A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Country B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Country C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667512"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 smtClean="0"/>
                        <a:t>GDP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$1,500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$2,500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$3,000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667512"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 smtClean="0"/>
                        <a:t>Population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15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667512"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 smtClean="0"/>
                        <a:t>GDP/capita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$300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$250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$200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GDP </a:t>
            </a:r>
            <a:r>
              <a:rPr lang="en-US" sz="4000" cap="none" dirty="0" smtClean="0"/>
              <a:t>per</a:t>
            </a:r>
            <a:r>
              <a:rPr lang="en-US" sz="4000" dirty="0" smtClean="0"/>
              <a:t> C</a:t>
            </a:r>
            <a:r>
              <a:rPr lang="en-US" sz="4000" cap="none" dirty="0" smtClean="0"/>
              <a:t>apita</a:t>
            </a:r>
            <a:r>
              <a:rPr lang="en-US" sz="4000" dirty="0" smtClean="0"/>
              <a:t>, 2012</a:t>
            </a:r>
            <a:br>
              <a:rPr lang="en-US" sz="4000" dirty="0" smtClean="0"/>
            </a:br>
            <a:r>
              <a:rPr lang="en-US" sz="2400" dirty="0" smtClean="0"/>
              <a:t>(</a:t>
            </a:r>
            <a:r>
              <a:rPr lang="en-US" sz="2400" cap="none" dirty="0" smtClean="0"/>
              <a:t>current U.S. Dollars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="" xmlns:p14="http://schemas.microsoft.com/office/powerpoint/2010/main" val="558559732"/>
              </p:ext>
            </p:extLst>
          </p:nvPr>
        </p:nvGraphicFramePr>
        <p:xfrm>
          <a:off x="1905000" y="1295400"/>
          <a:ext cx="5410200" cy="463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3547"/>
                <a:gridCol w="2326653"/>
              </a:tblGrid>
              <a:tr h="477253">
                <a:tc>
                  <a:txBody>
                    <a:bodyPr/>
                    <a:lstStyle/>
                    <a:p>
                      <a:pPr algn="l"/>
                      <a:r>
                        <a:rPr lang="en-US" sz="2800" dirty="0" smtClean="0"/>
                        <a:t>Country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GDP/Capita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421105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United</a:t>
                      </a:r>
                      <a:r>
                        <a:rPr lang="en-US" sz="2400" baseline="0" dirty="0" smtClean="0"/>
                        <a:t> States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</a:t>
                      </a:r>
                      <a:r>
                        <a:rPr lang="en-US" sz="2400" dirty="0" smtClean="0"/>
                        <a:t>51,749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421105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Mexico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  $</a:t>
                      </a:r>
                      <a:r>
                        <a:rPr lang="en-US" sz="2400" dirty="0" smtClean="0"/>
                        <a:t>9,749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21105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China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  $</a:t>
                      </a:r>
                      <a:r>
                        <a:rPr lang="en-US" sz="2400" dirty="0" smtClean="0"/>
                        <a:t>6,091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421105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India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  $</a:t>
                      </a:r>
                      <a:r>
                        <a:rPr lang="en-US" sz="2400" dirty="0" smtClean="0"/>
                        <a:t>1,489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21105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Russian Federation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$14,037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421105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Zimbabwe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    </a:t>
                      </a:r>
                      <a:r>
                        <a:rPr lang="en-US" sz="2400" dirty="0" smtClean="0"/>
                        <a:t> $</a:t>
                      </a:r>
                      <a:r>
                        <a:rPr lang="en-US" sz="2400" dirty="0" smtClean="0"/>
                        <a:t>714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21105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Spain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$28,624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421105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Germany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$41,863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21105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Greece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$22,083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8466"/>
            <a:ext cx="8229600" cy="1143000"/>
          </a:xfrm>
        </p:spPr>
        <p:txBody>
          <a:bodyPr>
            <a:noAutofit/>
          </a:bodyPr>
          <a:lstStyle/>
          <a:p>
            <a:r>
              <a:rPr lang="en-US" cap="none" dirty="0" smtClean="0"/>
              <a:t>Factors Contributing to Long-Term Economic Growth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72400" cy="2819400"/>
          </a:xfrm>
        </p:spPr>
        <p:txBody>
          <a:bodyPr/>
          <a:lstStyle/>
          <a:p>
            <a:r>
              <a:rPr lang="en-US" dirty="0" smtClean="0"/>
              <a:t>Technological innovation</a:t>
            </a:r>
          </a:p>
          <a:p>
            <a:r>
              <a:rPr lang="en-US" dirty="0" smtClean="0"/>
              <a:t>High investment in human capital and capital goods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1714"/>
            <a:ext cx="8229600" cy="1143000"/>
          </a:xfrm>
        </p:spPr>
        <p:txBody>
          <a:bodyPr>
            <a:noAutofit/>
          </a:bodyPr>
          <a:lstStyle/>
          <a:p>
            <a:r>
              <a:rPr lang="en-US" cap="none" dirty="0" smtClean="0"/>
              <a:t>Factors Contributing to Long-Term Economic Growth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6237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Technological innovation</a:t>
            </a:r>
          </a:p>
          <a:p>
            <a:r>
              <a:rPr lang="en-US" dirty="0" smtClean="0"/>
              <a:t>High investment in human capital and capital goods</a:t>
            </a:r>
          </a:p>
          <a:p>
            <a:r>
              <a:rPr lang="en-US" dirty="0" smtClean="0"/>
              <a:t>High level of economic freedom </a:t>
            </a:r>
          </a:p>
          <a:p>
            <a:r>
              <a:rPr lang="en-US" dirty="0" smtClean="0"/>
              <a:t>Strong incentives to save and invest </a:t>
            </a:r>
          </a:p>
          <a:p>
            <a:r>
              <a:rPr lang="en-US" dirty="0" smtClean="0"/>
              <a:t>Political stability</a:t>
            </a:r>
          </a:p>
          <a:p>
            <a:r>
              <a:rPr lang="en-US" dirty="0" smtClean="0"/>
              <a:t>Free trade</a:t>
            </a:r>
          </a:p>
          <a:p>
            <a:r>
              <a:rPr lang="en-US" dirty="0" smtClean="0"/>
              <a:t>Slower rates of population growth</a:t>
            </a:r>
          </a:p>
          <a:p>
            <a:r>
              <a:rPr lang="en-US" dirty="0" smtClean="0"/>
              <a:t>Low inflation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767</TotalTime>
  <Words>217</Words>
  <Application>Microsoft Office PowerPoint</Application>
  <PresentationFormat>On-screen Show (4:3)</PresentationFormat>
  <Paragraphs>77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HSE_Lesson01_ms-comp</vt:lpstr>
      <vt:lpstr>New York Times Headlines </vt:lpstr>
      <vt:lpstr>Slide 2</vt:lpstr>
      <vt:lpstr>Which Country Is Better Off?</vt:lpstr>
      <vt:lpstr>Which Country Has the Highest Standard of Living?</vt:lpstr>
      <vt:lpstr>GDP per Capita</vt:lpstr>
      <vt:lpstr>GDP per Capita, 2012 (current U.S. Dollars)</vt:lpstr>
      <vt:lpstr>Factors Contributing to Long-Term Economic Growth</vt:lpstr>
      <vt:lpstr>Factors Contributing to Long-Term Economic Growth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meszaros</dc:creator>
  <cp:lastModifiedBy>Stephenv</cp:lastModifiedBy>
  <cp:revision>72</cp:revision>
  <dcterms:created xsi:type="dcterms:W3CDTF">2014-03-13T17:34:34Z</dcterms:created>
  <dcterms:modified xsi:type="dcterms:W3CDTF">2014-06-02T16:16:36Z</dcterms:modified>
</cp:coreProperties>
</file>

<file path=docProps/thumbnail.jpeg>
</file>